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36"/>
  </p:handoutMasterIdLst>
  <p:sldIdLst>
    <p:sldId id="261" r:id="rId2"/>
    <p:sldId id="301" r:id="rId3"/>
    <p:sldId id="298" r:id="rId4"/>
    <p:sldId id="273" r:id="rId5"/>
    <p:sldId id="262" r:id="rId6"/>
    <p:sldId id="266" r:id="rId7"/>
    <p:sldId id="280" r:id="rId8"/>
    <p:sldId id="293" r:id="rId9"/>
    <p:sldId id="264" r:id="rId10"/>
    <p:sldId id="294" r:id="rId11"/>
    <p:sldId id="267" r:id="rId12"/>
    <p:sldId id="281" r:id="rId13"/>
    <p:sldId id="268" r:id="rId14"/>
    <p:sldId id="283" r:id="rId15"/>
    <p:sldId id="269" r:id="rId16"/>
    <p:sldId id="297" r:id="rId17"/>
    <p:sldId id="270" r:id="rId18"/>
    <p:sldId id="287" r:id="rId19"/>
    <p:sldId id="271" r:id="rId20"/>
    <p:sldId id="286" r:id="rId21"/>
    <p:sldId id="296" r:id="rId22"/>
    <p:sldId id="288" r:id="rId23"/>
    <p:sldId id="289" r:id="rId24"/>
    <p:sldId id="295" r:id="rId25"/>
    <p:sldId id="272" r:id="rId26"/>
    <p:sldId id="276" r:id="rId27"/>
    <p:sldId id="291" r:id="rId28"/>
    <p:sldId id="279" r:id="rId29"/>
    <p:sldId id="277" r:id="rId30"/>
    <p:sldId id="278" r:id="rId31"/>
    <p:sldId id="282" r:id="rId32"/>
    <p:sldId id="300" r:id="rId33"/>
    <p:sldId id="290" r:id="rId34"/>
    <p:sldId id="299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87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13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1" d="100"/>
          <a:sy n="101" d="100"/>
        </p:scale>
        <p:origin x="247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F482E-07F9-4D6D-B903-093592F3A9E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8D04CE-2C7A-44FD-913F-E6FC5273D4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3743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4362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08493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4489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×ª××¦××ª ×ª××× × ×¢×××¨ âªinnovationâ¬â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32168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>
            <a:lvl1pPr algn="ctr" rtl="1">
              <a:def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ef" panose="00000500000000000000" pitchFamily="2" charset="-79"/>
                <a:cs typeface="Alef" panose="00000500000000000000" pitchFamily="2" charset="-79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pic>
        <p:nvPicPr>
          <p:cNvPr id="4" name="Picture 6" descr="Image result for light bulb 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31943"/>
            <a:ext cx="1839480" cy="2285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26767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605" y="0"/>
            <a:ext cx="10515600" cy="1325563"/>
          </a:xfrm>
        </p:spPr>
        <p:txBody>
          <a:bodyPr/>
          <a:lstStyle>
            <a:lvl1pPr algn="l" rtl="1">
              <a:defRPr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ef" panose="00000500000000000000" pitchFamily="2" charset="-79"/>
                <a:cs typeface="Alef" panose="00000500000000000000" pitchFamily="2" charset="-79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38200" y="16906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endParaRPr lang="en-GB" sz="2400" dirty="0"/>
          </a:p>
        </p:txBody>
      </p:sp>
      <p:pic>
        <p:nvPicPr>
          <p:cNvPr id="6" name="Picture 6" descr="Image result for light bulb 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31943"/>
            <a:ext cx="1839480" cy="2285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19298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>
            <a:lvl1pPr algn="ctr" rtl="1">
              <a:def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ef" panose="00000500000000000000" pitchFamily="2" charset="-79"/>
                <a:cs typeface="Alef" panose="00000500000000000000" pitchFamily="2" charset="-79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pic>
        <p:nvPicPr>
          <p:cNvPr id="4" name="Picture 6" descr="Image result for light bulb 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31943"/>
            <a:ext cx="1839480" cy="2285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243562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515600" cy="1325563"/>
          </a:xfrm>
        </p:spPr>
        <p:txBody>
          <a:bodyPr/>
          <a:lstStyle>
            <a:lvl1pPr algn="l" rtl="1">
              <a:defRPr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ef" panose="00000500000000000000" pitchFamily="2" charset="-79"/>
                <a:cs typeface="Alef" panose="00000500000000000000" pitchFamily="2" charset="-79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38200" y="16906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endParaRPr lang="en-GB" sz="2400" dirty="0"/>
          </a:p>
        </p:txBody>
      </p:sp>
      <p:pic>
        <p:nvPicPr>
          <p:cNvPr id="5" name="Picture 6" descr="Image result for light bulb 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31943"/>
            <a:ext cx="1839480" cy="2285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87102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74847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13086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5068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73954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1947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51747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99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23163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5C127-20CA-4E88-B2D2-AF141815F731}" type="datetimeFigureOut">
              <a:rPr lang="en-GB" smtClean="0"/>
              <a:t>08/01/2019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E19503-4704-460B-8C6B-C574FD8B5B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7476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  <p:sldLayoutId id="2147483664" r:id="rId14"/>
    <p:sldLayoutId id="2147483661" r:id="rId15"/>
    <p:sldLayoutId id="2147483662" r:id="rId1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חשיבה המצאתית </a:t>
            </a:r>
            <a:r>
              <a:rPr lang="he-IL" dirty="0" smtClean="0"/>
              <a:t>שיטתית</a:t>
            </a:r>
            <a:endParaRPr lang="en-GB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380297" y="3102933"/>
            <a:ext cx="272715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r>
              <a:rPr lang="he-IL" sz="2400" dirty="0" smtClean="0">
                <a:solidFill>
                  <a:schemeClr val="bg1">
                    <a:lumMod val="65000"/>
                  </a:schemeClr>
                </a:solidFill>
                <a:effectLst/>
              </a:rPr>
              <a:t>אורי קליש</a:t>
            </a:r>
            <a:endParaRPr lang="en-GB" sz="2400" dirty="0">
              <a:solidFill>
                <a:schemeClr val="bg1">
                  <a:lumMod val="6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970447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תכסיסים בסיסיים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340899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החסרה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5926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chemeClr val="tx1"/>
                </a:solidFill>
              </a:rPr>
              <a:t>ויתור על </a:t>
            </a:r>
            <a:r>
              <a:rPr lang="he-IL" sz="2400" dirty="0" smtClean="0">
                <a:solidFill>
                  <a:schemeClr val="tx1"/>
                </a:solidFill>
              </a:rPr>
              <a:t>מרכיב </a:t>
            </a:r>
            <a:r>
              <a:rPr lang="he-IL" sz="2400" dirty="0">
                <a:solidFill>
                  <a:schemeClr val="tx1"/>
                </a:solidFill>
              </a:rPr>
              <a:t>מתוך מערכת הבעיה, אשר נתפס כחיוני ומהותי לתפקודה</a:t>
            </a:r>
            <a:r>
              <a:rPr lang="he-IL" sz="24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אבקת מרק, עדשות מגע, מרענן כביסה, ספל קפה פרטי</a:t>
            </a:r>
            <a:endParaRPr lang="en-GB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0949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תרגול - טלוויזיה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158388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הכפלה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הוספת </a:t>
            </a:r>
            <a:r>
              <a:rPr lang="he-IL" sz="2400" dirty="0">
                <a:solidFill>
                  <a:schemeClr val="tx1"/>
                </a:solidFill>
              </a:rPr>
              <a:t>מרכיב נוסף לעולם הבעיה, דומה לרכיב הקיים בו</a:t>
            </a:r>
            <a:r>
              <a:rPr lang="he-IL" sz="2400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ניתן להוסיף יותר מרכיב אחד מכל סוג.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ניתן גם לשנות את הרכיבים החדשים.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דוגמאות: מסמר זמני, דיסק שיוף.</a:t>
            </a:r>
            <a:endParaRPr lang="en-GB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3974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תרגול - מסמר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110559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חלוקה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פירוק </a:t>
            </a:r>
            <a:r>
              <a:rPr lang="he-IL" sz="2400" dirty="0">
                <a:solidFill>
                  <a:schemeClr val="tx1"/>
                </a:solidFill>
              </a:rPr>
              <a:t>של מרכיב קיים בבעיה למספר </a:t>
            </a:r>
            <a:r>
              <a:rPr lang="he-IL" sz="2400" dirty="0" smtClean="0">
                <a:solidFill>
                  <a:schemeClr val="tx1"/>
                </a:solidFill>
              </a:rPr>
              <a:t>תת-רכיבים.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דוגמאות: חישוב מבוזר, פאנל רדיו.</a:t>
            </a: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8285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תרגול – נעליים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555592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איחוד משימות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מרכיב אחד נוטל את התפקיד של רכיב אחר.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דוגמאות: פלאפון, כסא סטודנט, משקולת בקבוק, </a:t>
            </a:r>
            <a:r>
              <a:rPr lang="he-IL" sz="2400" dirty="0">
                <a:solidFill>
                  <a:schemeClr val="tx1"/>
                </a:solidFill>
              </a:rPr>
              <a:t>מפשיר </a:t>
            </a:r>
            <a:r>
              <a:rPr lang="he-IL" sz="2400" dirty="0" smtClean="0">
                <a:solidFill>
                  <a:schemeClr val="tx1"/>
                </a:solidFill>
              </a:rPr>
              <a:t>שמשה.</a:t>
            </a: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3398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תרגול – שפריצר חיפושית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860535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שינוי תלות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יצירת\ביטול\שינוי תלות בין משתנים\תכונות של המערכת\הסביבה.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ביטול ההשפעה הרעה של גורם הבעיה, או הפיכת הכיוון ותרומה לפתרון.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דוגמאות: אנטנה בשלג, מכירת סוף עונה, משקפיים מתכהים.</a:t>
            </a: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2977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מי אני?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626229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תרגול – שעון מעורר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500278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תכסיסים בסיסיים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החסרה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הכפלה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חלוקה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איחוד משימות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שינוי תלות</a:t>
            </a: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 smtClean="0">
              <a:solidFill>
                <a:schemeClr val="tx1"/>
              </a:solidFill>
            </a:endParaRP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6369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תרגול – מפעל עיבוד בולי עץ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251130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תרגול – מחסום משטרתי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534422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תכסיסים נוספים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571313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שבירת סימטריה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שבירת אחידות בין רכיבים או משתנים של המערכת.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דוגמאות: מערבל מזון, סבון.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0501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שינוי מקום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שינוי מיקום רכיבים (מעל, מתחת, לפני, אחרי, בתוך, מחוץ).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דוגמאות: פריזר תחתון, ג'ק</a:t>
            </a:r>
            <a:r>
              <a:rPr lang="he-IL" sz="2400" dirty="0">
                <a:solidFill>
                  <a:schemeClr val="tx1"/>
                </a:solidFill>
              </a:rPr>
              <a:t>.</a:t>
            </a:r>
            <a:endParaRPr lang="he-IL" sz="2400" dirty="0" smtClean="0">
              <a:solidFill>
                <a:schemeClr val="tx1"/>
              </a:solidFill>
            </a:endParaRP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74323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שינוי זמן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שינוי סדר של פעולות – לפני\אחרי.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שינוי שעת\תדירות פעולה.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הפיכת פעולה מתמשכת לפרץ פעולות קטנות.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דוגמאות: מערכת החיסון.</a:t>
            </a: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6105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נזק מכוון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הפוך את הבעיה לקשה יותר.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דוגמאות: ניווט צבאי, הוצאת סוס מבור.</a:t>
            </a: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9366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בחירה בדרך ההפוכה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בחירה בדרך הפחות סטנדרטית בכל צומת החלטה.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דוגמאות: חשבון הפוך, רכבת מהירה.</a:t>
            </a: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1268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969" y="0"/>
            <a:ext cx="4250532" cy="7556500"/>
          </a:xfrm>
          <a:prstGeom prst="rect">
            <a:avLst/>
          </a:prstGeom>
        </p:spPr>
      </p:pic>
      <p:pic>
        <p:nvPicPr>
          <p:cNvPr id="2052" name="Picture 4" descr="https://scontent.ftlv5-1.fna.fbcdn.net/v/t1.0-9/10422382_10153628975690369_6571998686978220954_n.jpg?_nc_cat=103&amp;_nc_ht=scontent.ftlv5-1.fna&amp;oh=4e137e839d286ef09d05bc5a6097b9b8&amp;oe=5CC0360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11" y="2705100"/>
            <a:ext cx="6157879" cy="461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×ª××× × ××××× ×××××: â××× ×××â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055" y="0"/>
            <a:ext cx="3733007" cy="5599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969" y="4051299"/>
            <a:ext cx="3263181" cy="326318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729" y="5181600"/>
            <a:ext cx="2980267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21" y="0"/>
            <a:ext cx="4809066" cy="2705100"/>
          </a:xfrm>
          <a:prstGeom prst="rect">
            <a:avLst/>
          </a:prstGeom>
        </p:spPr>
      </p:pic>
      <p:pic>
        <p:nvPicPr>
          <p:cNvPr id="2056" name="Picture 8" descr="https://scontent.ftlv5-1.fna.fbcdn.net/v/t1.0-9/12799422_10153628975670369_978445684820244576_n.jpg?_nc_cat=102&amp;_nc_ht=scontent.ftlv5-1.fna&amp;oh=d549489124a4c931db5fba3f3637b8cc&amp;oe=5CC8290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8729" y="-31257"/>
            <a:ext cx="2980267" cy="399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9803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הבעיה היא הפתרון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מקור הבעיה הוא מפתח לפתרון.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דוגמאות: אנטנה בשלג, חיסונים, כתם יין, מרקר ישן, שריון ראקטיבי.</a:t>
            </a: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37274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כיוון לתכונות </a:t>
            </a:r>
            <a:r>
              <a:rPr lang="he-IL" dirty="0" smtClean="0"/>
              <a:t>פתרון יצירתי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שימוש במאפיין יחודי של הבעיה.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חיפוש פתרון שנעלם כשהבעיה נעלמת.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דוגמאות: אנטנה בשלג, שימוש בלוגו החברה.</a:t>
            </a: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0997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סיכום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50628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dirty="0" smtClean="0"/>
              <a:t>תכסיסים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9100" y="1687513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החסרה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הכפלה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חלוקה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איחוד משימות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שינוי תלות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שבירת סימטריה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שינוי מקום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שינוי זמן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chemeClr val="tx1"/>
                </a:solidFill>
              </a:rPr>
              <a:t>נזק מכוון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בחירה בדרך ההפוכה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הבעיה היא הפתרון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כיוון ל</a:t>
            </a:r>
            <a:r>
              <a:rPr lang="he-IL" sz="2400" dirty="0" smtClean="0">
                <a:solidFill>
                  <a:schemeClr val="tx1"/>
                </a:solidFill>
              </a:rPr>
              <a:t>תכונות </a:t>
            </a:r>
            <a:r>
              <a:rPr lang="he-IL" sz="2400" dirty="0" smtClean="0">
                <a:solidFill>
                  <a:schemeClr val="tx1"/>
                </a:solidFill>
              </a:rPr>
              <a:t>פתרון יצירתי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 smtClean="0">
              <a:solidFill>
                <a:schemeClr val="tx1"/>
              </a:solidFill>
            </a:endParaRP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735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תודה!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50427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פתרונות יצירתיים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258136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בעיה - אנטנה בשלג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884054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פתרון יצירתי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19100" y="1692276"/>
            <a:ext cx="10515600" cy="41624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עולם סגור – הפתרון מגיע מתוך עולם הבעיה, ולא מגורם חיצוני (מוט)</a:t>
            </a: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פשוט - מזכיר את הפתרון הפשוט ביותר (עיבוי המוט)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ספציפי – משתמש בתכונה יחודית של הבעיה (שלג)</a:t>
            </a:r>
          </a:p>
          <a:p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אידאלי – הפתרון נעלם כשלא צריך אותו (שלג נמס)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איכותי - שינוי איכותי, ולא רק הטבה כמותית (השלג מוסיף לחוזק)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שימוש בבעיה - הבעיה משמשת כמקור הפתרון (שלג נערם ונדחס)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77821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חשיבה המצאתית שיטתית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642374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על השיטה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19100" y="1690688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SIT (Systematic Inventive Thinking)</a:t>
            </a:r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שיטה סדורה המניבה תוצאות יצירתיות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פותחה בישראל בשנות ה-90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משמשת לפתירת בעיות, והמצאת מוצרים חדשים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9198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he-IL" b="1" dirty="0" smtClean="0">
                <a:latin typeface="Alef" panose="00000500000000000000" pitchFamily="2" charset="-79"/>
                <a:cs typeface="Alef" panose="00000500000000000000" pitchFamily="2" charset="-79"/>
              </a:rPr>
              <a:t>עקרונות השיטה</a:t>
            </a:r>
            <a:endParaRPr lang="en-GB" b="1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19100" y="1690688"/>
            <a:ext cx="10515600" cy="4310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lef" panose="00000500000000000000" pitchFamily="2" charset="-79"/>
                <a:ea typeface="+mj-ea"/>
                <a:cs typeface="Alef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עקרון העולם הסגור – חשיבה בתוך הקופסא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פתרונות </a:t>
            </a:r>
            <a:r>
              <a:rPr lang="he-IL" sz="2400" dirty="0">
                <a:solidFill>
                  <a:schemeClr val="tx1"/>
                </a:solidFill>
              </a:rPr>
              <a:t>לא קרובים מדי ולא רחוקים </a:t>
            </a:r>
            <a:r>
              <a:rPr lang="he-IL" sz="2400" dirty="0" smtClean="0">
                <a:solidFill>
                  <a:schemeClr val="tx1"/>
                </a:solidFill>
              </a:rPr>
              <a:t>מדי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>
                <a:solidFill>
                  <a:schemeClr val="tx1"/>
                </a:solidFill>
              </a:rPr>
              <a:t>תכסיסים המסייעים בשבירת קבעונות חשיבתיים (פונקציונלים\מבניים)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מסלול </a:t>
            </a:r>
            <a:r>
              <a:rPr lang="he-IL" sz="2400" dirty="0">
                <a:solidFill>
                  <a:schemeClr val="tx1"/>
                </a:solidFill>
              </a:rPr>
              <a:t>ההתנגדות המקסימלית – בחירה באפשרות הפחות </a:t>
            </a:r>
            <a:r>
              <a:rPr lang="he-IL" sz="2400" dirty="0" smtClean="0">
                <a:solidFill>
                  <a:schemeClr val="tx1"/>
                </a:solidFill>
              </a:rPr>
              <a:t>סטנדרטית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עבור בעיות - ניתוק </a:t>
            </a:r>
            <a:r>
              <a:rPr lang="he-IL" sz="2400" dirty="0">
                <a:solidFill>
                  <a:schemeClr val="tx1"/>
                </a:solidFill>
              </a:rPr>
              <a:t>גורם הבעיה מתוצאתה </a:t>
            </a:r>
            <a:r>
              <a:rPr lang="he-IL" sz="2400" dirty="0" smtClean="0">
                <a:solidFill>
                  <a:schemeClr val="tx1"/>
                </a:solidFill>
              </a:rPr>
              <a:t>הגרועה (או אפילו שימוש בו)</a:t>
            </a: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2400" dirty="0" smtClean="0">
                <a:solidFill>
                  <a:schemeClr val="tx1"/>
                </a:solidFill>
              </a:rPr>
              <a:t>עבור המצאות - קודם </a:t>
            </a:r>
            <a:r>
              <a:rPr lang="he-IL" sz="2400" dirty="0">
                <a:solidFill>
                  <a:schemeClr val="tx1"/>
                </a:solidFill>
              </a:rPr>
              <a:t>יוצרים פתרון, ואז מחפשים </a:t>
            </a:r>
            <a:r>
              <a:rPr lang="he-IL" sz="2400" dirty="0" smtClean="0">
                <a:solidFill>
                  <a:schemeClr val="tx1"/>
                </a:solidFill>
              </a:rPr>
              <a:t>בעיה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9430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1792</TotalTime>
  <Words>531</Words>
  <Application>Microsoft Office PowerPoint</Application>
  <PresentationFormat>Widescreen</PresentationFormat>
  <Paragraphs>156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Alef</vt:lpstr>
      <vt:lpstr>Arial</vt:lpstr>
      <vt:lpstr>Calibri</vt:lpstr>
      <vt:lpstr>Calibri Light</vt:lpstr>
      <vt:lpstr>Office Theme</vt:lpstr>
      <vt:lpstr>חשיבה המצאתית שיטתית</vt:lpstr>
      <vt:lpstr>מי אני?</vt:lpstr>
      <vt:lpstr>PowerPoint Presentation</vt:lpstr>
      <vt:lpstr>פתרונות יצירתיים</vt:lpstr>
      <vt:lpstr>בעיה - אנטנה בשלג</vt:lpstr>
      <vt:lpstr>פתרון יצירתי</vt:lpstr>
      <vt:lpstr>חשיבה המצאתית שיטתית</vt:lpstr>
      <vt:lpstr>על השיטה</vt:lpstr>
      <vt:lpstr>עקרונות השיטה</vt:lpstr>
      <vt:lpstr>תכסיסים בסיסיים</vt:lpstr>
      <vt:lpstr>החסרה</vt:lpstr>
      <vt:lpstr>תרגול - טלוויזיה</vt:lpstr>
      <vt:lpstr>הכפלה</vt:lpstr>
      <vt:lpstr>תרגול - מסמר</vt:lpstr>
      <vt:lpstr>חלוקה</vt:lpstr>
      <vt:lpstr>תרגול – נעליים</vt:lpstr>
      <vt:lpstr>איחוד משימות</vt:lpstr>
      <vt:lpstr>תרגול – שפריצר חיפושית</vt:lpstr>
      <vt:lpstr>שינוי תלות</vt:lpstr>
      <vt:lpstr>תרגול – שעון מעורר</vt:lpstr>
      <vt:lpstr>תכסיסים בסיסיים</vt:lpstr>
      <vt:lpstr>תרגול – מפעל עיבוד בולי עץ</vt:lpstr>
      <vt:lpstr>תרגול – מחסום משטרתי</vt:lpstr>
      <vt:lpstr>תכסיסים נוספים</vt:lpstr>
      <vt:lpstr>שבירת סימטריה</vt:lpstr>
      <vt:lpstr>שינוי מקום</vt:lpstr>
      <vt:lpstr>שינוי זמן</vt:lpstr>
      <vt:lpstr>נזק מכוון</vt:lpstr>
      <vt:lpstr>בחירה בדרך ההפוכה</vt:lpstr>
      <vt:lpstr>הבעיה היא הפתרון</vt:lpstr>
      <vt:lpstr>כיוון לתכונות פתרון יצירתי</vt:lpstr>
      <vt:lpstr>סיכום</vt:lpstr>
      <vt:lpstr>תכסיסים</vt:lpstr>
      <vt:lpstr>תודה!</vt:lpstr>
    </vt:vector>
  </TitlesOfParts>
  <Company>Hewlett 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Yom Tov, Nir</dc:creator>
  <cp:lastModifiedBy>Kalish, Uri</cp:lastModifiedBy>
  <cp:revision>63</cp:revision>
  <dcterms:created xsi:type="dcterms:W3CDTF">2018-10-31T18:11:55Z</dcterms:created>
  <dcterms:modified xsi:type="dcterms:W3CDTF">2019-01-08T11:43:25Z</dcterms:modified>
</cp:coreProperties>
</file>

<file path=docProps/thumbnail.jpeg>
</file>